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0" r:id="rId7"/>
    <p:sldId id="270" r:id="rId8"/>
    <p:sldId id="261" r:id="rId9"/>
    <p:sldId id="264" r:id="rId10"/>
    <p:sldId id="266" r:id="rId11"/>
    <p:sldId id="267" r:id="rId12"/>
    <p:sldId id="268" r:id="rId13"/>
    <p:sldId id="269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4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95C67-ADEF-4CA6-9BD7-820296271239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5AD9-BC21-4F0E-A572-6965E3AA21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Порядок пересмотра Конституции Российской Федерации  и принятия конституционных поправок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990600"/>
            <a:ext cx="740664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505200"/>
            <a:ext cx="1752600" cy="26789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6400800"/>
            <a:ext cx="44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 Хабибуллина А.О.102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 Порядок принятия конституционных поправок: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90600" y="14478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2286000"/>
            <a:ext cx="838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иагональная полоса 8"/>
          <p:cNvSpPr/>
          <p:nvPr/>
        </p:nvSpPr>
        <p:spPr>
          <a:xfrm rot="5227621">
            <a:off x="1576141" y="2440080"/>
            <a:ext cx="990600" cy="6858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566683" y="2938519"/>
            <a:ext cx="176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Инициатор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514600" y="2133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>
            <a:off x="1676400" y="4038600"/>
            <a:ext cx="304800" cy="2286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67000" y="2209800"/>
            <a:ext cx="18399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Предложение </a:t>
            </a:r>
          </a:p>
          <a:p>
            <a:r>
              <a:rPr lang="ru-RU" sz="2000" b="1" dirty="0" smtClean="0"/>
              <a:t>о поправке</a:t>
            </a:r>
            <a:endParaRPr lang="ru-RU" sz="2000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724400" y="2438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86400" y="2286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486400" y="2362200"/>
            <a:ext cx="1574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Гос</a:t>
            </a:r>
            <a:r>
              <a:rPr lang="ru-RU" sz="2400" b="1" dirty="0" smtClean="0"/>
              <a:t>. Дума </a:t>
            </a:r>
            <a:endParaRPr lang="ru-RU" sz="2400" b="1" dirty="0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3276600" y="3124200"/>
            <a:ext cx="3810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286000" y="3626346"/>
            <a:ext cx="3264227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-</a:t>
            </a:r>
            <a:r>
              <a:rPr lang="ru-RU" sz="2000" b="1" u="sng" dirty="0" smtClean="0"/>
              <a:t>В виде проекта</a:t>
            </a:r>
          </a:p>
          <a:p>
            <a:r>
              <a:rPr lang="ru-RU" sz="2000" b="1" u="sng" dirty="0" smtClean="0"/>
              <a:t> закона.</a:t>
            </a:r>
          </a:p>
          <a:p>
            <a:r>
              <a:rPr lang="ru-RU" b="1" dirty="0" smtClean="0"/>
              <a:t>-</a:t>
            </a:r>
            <a:r>
              <a:rPr lang="ru-RU" sz="2000" b="1" dirty="0" smtClean="0"/>
              <a:t>Должен содержать:</a:t>
            </a:r>
          </a:p>
          <a:p>
            <a:r>
              <a:rPr lang="ru-RU" b="1" dirty="0" smtClean="0"/>
              <a:t>-либо новый </a:t>
            </a:r>
          </a:p>
          <a:p>
            <a:r>
              <a:rPr lang="ru-RU" b="1" dirty="0" smtClean="0"/>
              <a:t>текст новой статьи ,</a:t>
            </a:r>
          </a:p>
          <a:p>
            <a:r>
              <a:rPr lang="ru-RU" b="1" dirty="0" smtClean="0"/>
              <a:t>-либо текст новой редакции</a:t>
            </a:r>
          </a:p>
          <a:p>
            <a:r>
              <a:rPr lang="ru-RU" b="1" dirty="0" smtClean="0"/>
              <a:t> статьи,</a:t>
            </a:r>
          </a:p>
          <a:p>
            <a:r>
              <a:rPr lang="ru-RU" b="1" dirty="0" smtClean="0"/>
              <a:t>-либо положение </a:t>
            </a:r>
          </a:p>
          <a:p>
            <a:r>
              <a:rPr lang="ru-RU" b="1" dirty="0" smtClean="0"/>
              <a:t>об исключении статьи.,</a:t>
            </a:r>
          </a:p>
          <a:p>
            <a:r>
              <a:rPr lang="ru-RU" b="1" dirty="0" smtClean="0"/>
              <a:t>-обоснование необходимости</a:t>
            </a:r>
          </a:p>
          <a:p>
            <a:r>
              <a:rPr lang="ru-RU" b="1" dirty="0" smtClean="0"/>
              <a:t> принятия.</a:t>
            </a:r>
            <a:endParaRPr lang="ru-RU" b="1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7010400" y="2438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72400" y="2286000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Комитет  </a:t>
            </a:r>
            <a:r>
              <a:rPr lang="ru-RU" sz="2000" b="1" dirty="0" err="1" smtClean="0">
                <a:solidFill>
                  <a:schemeClr val="tx1"/>
                </a:solidFill>
              </a:rPr>
              <a:t>Гос.Думы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710698" y="3167899"/>
            <a:ext cx="6401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1стадия: Внесение предложения о поправке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 Порядок принятия конституционных поправок: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2843556" y="2922275"/>
            <a:ext cx="6667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стадия: Принятие закона о поправке: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90600" y="2438400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90600" y="2514600"/>
            <a:ext cx="1443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Гос.Дума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5400000">
            <a:off x="2247900" y="2400300"/>
            <a:ext cx="990600" cy="609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38400" y="1752600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1чтения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2438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52800" y="25146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62400" y="22860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Одобрение проекта закона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3429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за него проголосовало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от общего числа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депутатов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Гос.Думы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953000" y="3124200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право 18"/>
          <p:cNvSpPr/>
          <p:nvPr/>
        </p:nvSpPr>
        <p:spPr>
          <a:xfrm>
            <a:off x="5943600" y="2514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12061" y="2362200"/>
            <a:ext cx="26319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Федерации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4648200" y="1447800"/>
            <a:ext cx="24384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1066800"/>
            <a:ext cx="2116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течение 5 дней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066800" y="4419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00200" y="4343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600200" y="4343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Принятие закона 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5105400"/>
            <a:ext cx="24892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за его одобрение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проголосовало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¾ от общего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числа членов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Совета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3276600" y="4419600"/>
            <a:ext cx="990600" cy="457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67200" y="44196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419600" y="4419600"/>
            <a:ext cx="1600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Публикация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4419600"/>
            <a:ext cx="848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 дней</a:t>
            </a:r>
            <a:endParaRPr lang="ru-RU" b="1" dirty="0"/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6172200" y="4495800"/>
            <a:ext cx="685800" cy="381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58000" y="4343400"/>
            <a:ext cx="2286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6934200" y="4343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закона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законодательные органы субъектов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0" y="4495800"/>
            <a:ext cx="848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 дней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 Порядок принятия конституционных поправок: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2922658" y="2828835"/>
            <a:ext cx="685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стадия . Порядок одобрения закона о поправке</a:t>
            </a:r>
            <a:r>
              <a:rPr lang="ru-RU" sz="2400" b="1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законодательными органами субъектов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2819400"/>
            <a:ext cx="3200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Законодательный орган субъекта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724400" y="32004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38800" y="2819400"/>
            <a:ext cx="2743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Совет Федерации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3352800" y="1828800"/>
            <a:ext cx="38100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1981200"/>
            <a:ext cx="2332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 дней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2892165" y="3196965"/>
            <a:ext cx="685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стадия: Вступление в силу закона о поправке: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0"/>
            <a:ext cx="7270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 Порядок принятия конституционных поправок: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71600" y="2438400"/>
            <a:ext cx="1981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Совет Федерации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5814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Устанавливает результаты</a:t>
            </a:r>
          </a:p>
          <a:p>
            <a:r>
              <a:rPr lang="ru-RU" sz="2000" dirty="0" smtClean="0">
                <a:latin typeface="+mj-lt"/>
              </a:rPr>
              <a:t> рассмотрения </a:t>
            </a:r>
            <a:r>
              <a:rPr lang="ru-RU" sz="2000" dirty="0" err="1" smtClean="0">
                <a:latin typeface="+mj-lt"/>
              </a:rPr>
              <a:t>зак</a:t>
            </a:r>
            <a:r>
              <a:rPr lang="ru-RU" sz="2000" dirty="0" smtClean="0">
                <a:latin typeface="+mj-lt"/>
              </a:rPr>
              <a:t>. органами  субъектов, оформляет и одобряет, если за закон проголосовало не менее </a:t>
            </a:r>
            <a:r>
              <a:rPr lang="ru-RU" sz="2000" dirty="0" smtClean="0">
                <a:latin typeface="+mj-lt"/>
                <a:cs typeface="Times New Roman" pitchFamily="18" charset="0"/>
              </a:rPr>
              <a:t>2</a:t>
            </a:r>
            <a:r>
              <a:rPr lang="en-US" sz="2000" dirty="0" smtClean="0">
                <a:latin typeface="+mj-lt"/>
                <a:cs typeface="Times New Roman" pitchFamily="18" charset="0"/>
              </a:rPr>
              <a:t>/</a:t>
            </a:r>
            <a:r>
              <a:rPr lang="ru-RU" sz="2000" dirty="0" smtClean="0">
                <a:latin typeface="+mj-lt"/>
                <a:cs typeface="Times New Roman" pitchFamily="18" charset="0"/>
              </a:rPr>
              <a:t>3</a:t>
            </a:r>
            <a:r>
              <a:rPr lang="ru-RU" sz="2000" dirty="0" smtClean="0">
                <a:latin typeface="+mj-lt"/>
              </a:rPr>
              <a:t> субъектов</a:t>
            </a:r>
            <a:endParaRPr lang="ru-RU" sz="2000" dirty="0">
              <a:latin typeface="+mj-lt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990600" y="2667000"/>
            <a:ext cx="381000" cy="990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52800" y="25908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62400" y="2438400"/>
            <a:ext cx="1828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Президент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590800" y="1828800"/>
            <a:ext cx="2514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1371600"/>
            <a:ext cx="106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 дней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14800" y="3505200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Подписывает и осуществляет</a:t>
            </a:r>
          </a:p>
          <a:p>
            <a:r>
              <a:rPr lang="ru-RU" dirty="0" smtClean="0"/>
              <a:t> официальное опубликование</a:t>
            </a:r>
          </a:p>
          <a:p>
            <a:r>
              <a:rPr lang="ru-RU" dirty="0" smtClean="0"/>
              <a:t>Не позднее 14 дней со дня получения закона.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791200" y="26670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00800" y="2438400"/>
            <a:ext cx="1828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Публикация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/>
          <p:cNvSpPr/>
          <p:nvPr/>
        </p:nvSpPr>
        <p:spPr>
          <a:xfrm rot="5400000">
            <a:off x="6705600" y="3505200"/>
            <a:ext cx="1371600" cy="1066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8400" y="4800600"/>
            <a:ext cx="2514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Закон о поправке к Конституции вступает в силу.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Поправка  принята.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19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1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пересмотра  Конституции  внесения поправок: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   Обстоятельства </a:t>
            </a:r>
            <a:r>
              <a:rPr lang="ru-RU" dirty="0" smtClean="0"/>
              <a:t>политического, социально-экономического и иного характера, обусловливающие полное или частичное несоответствие основного закона страны изменившимся условиям жизни общества, вызывающие необходимость принятия новой конституции либо внесения поправок в действующую конституцию. 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Заключение: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Порядок пересмотра Конституции и принятия конституционных поправок носит достаточно сложный характер. Он включает в себя несколько стадий и очень точно регламентирует деятельность всех органов, занимающихся этим вопросом. Именно строгий порядок пересмотра Конституции и принятия конституционных поправок  обеспечивает необходимую стабильность Конституции Российской Федерации  и способствует устранению тех неконституционных положений, которые могут помещать обеспечению прав и свобод граждан Российской Федерации и дальнейшему развитию правового государства и гражданского общества.   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План: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143000"/>
            <a:ext cx="7790688" cy="6324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1. Пересмотр Конституции Российской  Федерации: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1.1. Понятие пересмотра Конституции.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1.2.Инициаторы внесения предложения о пересмотре.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1.3. Порядок пересмотра конституции.</a:t>
            </a:r>
          </a:p>
          <a:p>
            <a:pPr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2. Принятие конституционных поправок  к Конституции Российской Федерации: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2.1. Понятие конституционных поправок.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2.2. Инициаторы внесения предложения о поправке.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2.3. Порядок принятия конституционных поправок.</a:t>
            </a:r>
          </a:p>
          <a:p>
            <a:pPr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3. Причины пересмотра  Конституции  внесения поправок.</a:t>
            </a:r>
          </a:p>
          <a:p>
            <a:pPr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Заключение.</a:t>
            </a:r>
          </a:p>
          <a:p>
            <a:pPr>
              <a:buNone/>
            </a:pP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Используемая литература: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715000"/>
          </a:xfrm>
        </p:spPr>
        <p:txBody>
          <a:bodyPr>
            <a:normAutofit fontScale="925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«О порядке принятия и вступления в силу поправок к Конституции Российской Федерации» от 4 марта 1998г</a:t>
            </a:r>
            <a:r>
              <a:rPr lang="ru-RU" dirty="0" smtClean="0"/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Конституция РФ 12 декабря 1993г.</a:t>
            </a:r>
          </a:p>
          <a:p>
            <a:pPr>
              <a:buClr>
                <a:srgbClr val="002060"/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Конституционное право России: учебник Е.И.Козлова,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О.Е.Кутафин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Конституционное право России</a:t>
            </a:r>
          </a:p>
          <a:p>
            <a:pPr>
              <a:buClr>
                <a:srgbClr val="002060"/>
              </a:buCl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2004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1.1. Понятие пересмотра Конституции: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76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Пересмотр Конституции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изменение положений гл. 1, 2 и 9 Конституции РФ, итогом которого  является принятие новой Конституции.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105400"/>
            <a:ext cx="194078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Пересмотр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114800" y="5257800"/>
            <a:ext cx="14478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14800" y="495300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изменение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5181600"/>
            <a:ext cx="1817677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 1,2,9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 Инициаторы предложения о пересмотре: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71600"/>
            <a:ext cx="7498080" cy="5257800"/>
          </a:xfrm>
        </p:spPr>
        <p:txBody>
          <a:bodyPr>
            <a:normAutofit fontScale="925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Президент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Совет Федерации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Государственная Дума;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 Правительство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 Законодательный(представительные) органы субъектов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dirty="0" smtClean="0"/>
              <a:t>  Группа численностью не менее 1</a:t>
            </a:r>
            <a:r>
              <a:rPr lang="en-US" dirty="0" smtClean="0"/>
              <a:t>/5</a:t>
            </a:r>
            <a:r>
              <a:rPr lang="ru-RU" dirty="0" smtClean="0"/>
              <a:t> членов   Совета Федерации или депутатов Государственной Думы. </a:t>
            </a:r>
            <a:r>
              <a:rPr lang="ru-RU" sz="2200" dirty="0" smtClean="0"/>
              <a:t>(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Ст.134 Конституции РФ)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-152400"/>
            <a:ext cx="7498080" cy="10207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1.3. Порядок пересмотра конституции: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1219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81200"/>
            <a:ext cx="685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иагональная полоса 5"/>
          <p:cNvSpPr/>
          <p:nvPr/>
        </p:nvSpPr>
        <p:spPr>
          <a:xfrm rot="16562947">
            <a:off x="715374" y="1799083"/>
            <a:ext cx="609600" cy="9144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95120" y="2604923"/>
            <a:ext cx="1556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Инициатор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43000" y="1600200"/>
            <a:ext cx="2514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Предложение о пересмотре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8200" y="17526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Гос.Дума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733800" y="18288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39000" y="1752600"/>
            <a:ext cx="1905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Совет Федерации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76400" y="4038600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Конституционное собрание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76800" y="4114800"/>
            <a:ext cx="2286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Всенародное голосование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8800" y="5715000"/>
            <a:ext cx="5181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Новая Конституция принята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477000" y="19050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066800" y="43434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191000" y="4267200"/>
            <a:ext cx="609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гнутая вверх стрелка 20"/>
          <p:cNvSpPr/>
          <p:nvPr/>
        </p:nvSpPr>
        <p:spPr>
          <a:xfrm>
            <a:off x="5410200" y="914400"/>
            <a:ext cx="2133600" cy="762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1143000"/>
            <a:ext cx="1063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дней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0" y="25908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Принятие предложения, </a:t>
            </a:r>
          </a:p>
          <a:p>
            <a:r>
              <a:rPr lang="ru-RU" dirty="0" smtClean="0"/>
              <a:t>если за него </a:t>
            </a:r>
          </a:p>
          <a:p>
            <a:r>
              <a:rPr lang="ru-RU" dirty="0" smtClean="0"/>
              <a:t>проголосовало</a:t>
            </a:r>
          </a:p>
          <a:p>
            <a:r>
              <a:rPr lang="ru-RU" dirty="0" smtClean="0"/>
              <a:t> не менее 3</a:t>
            </a:r>
            <a:r>
              <a:rPr lang="en-US" dirty="0" smtClean="0"/>
              <a:t>/</a:t>
            </a:r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1" y="2819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Одобрение 3</a:t>
            </a:r>
            <a:r>
              <a:rPr lang="en-US" dirty="0" smtClean="0"/>
              <a:t>/5 </a:t>
            </a:r>
            <a:r>
              <a:rPr lang="ru-RU" dirty="0" smtClean="0"/>
              <a:t>голосов</a:t>
            </a:r>
            <a:endParaRPr lang="ru-RU" dirty="0"/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7162800" y="4343400"/>
            <a:ext cx="1981200" cy="2514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Примечание: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6096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Положения глав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1, 2, 9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 могут быть пересмотрены Федеральным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Собранием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(Конституция РФ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135)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новой Конституции РФ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принадлежит исключительно Конституционному Собранию и многонациональному народу РФ посредством референдума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Правом принятия новой Конституции Федеральное Собрание не наделено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Червонюк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И)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43400" y="22098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 Понятие конституционных поправок: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764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Поправка к Конституции-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изменение текста глав 3-8 Конституции Российской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Федерации: исключение, дополнение, новая редакция какого-либо из положений указанных глав Конституции.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(ФЗ от 4 марта 1998г.)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5029200"/>
            <a:ext cx="2590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Поправка</a:t>
            </a:r>
            <a:endParaRPr lang="ru-RU" sz="36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419600" y="5334000"/>
            <a:ext cx="1600200" cy="2286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43400" y="487680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изменение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5105400"/>
            <a:ext cx="17061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Глав 3-8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1.2.Инициаторы предложения о поправке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0912" y="1371600"/>
            <a:ext cx="7943088" cy="66294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Президент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Совет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Государственная Дума;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Правительство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Законодательный(представительные) органы субъектов Российской Федерации;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dirty="0" smtClean="0"/>
              <a:t>  Группа численностью не менее 1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Corbel" pitchFamily="34" charset="0"/>
              </a:rPr>
              <a:t>5</a:t>
            </a:r>
            <a:r>
              <a:rPr lang="ru-RU" sz="2800" dirty="0" smtClean="0"/>
              <a:t> членов   Совета Федерации или депутатов Государственной Думы. </a:t>
            </a:r>
            <a:r>
              <a:rPr lang="ru-RU" sz="2000" dirty="0" smtClean="0"/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Ст.134 Конституции РФ)</a:t>
            </a:r>
            <a:endParaRPr lang="ru-RU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728</TotalTime>
  <Words>768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Солнцестояние</vt:lpstr>
      <vt:lpstr>Порядок пересмотра Конституции Российской Федерации  и принятия конституционных поправок</vt:lpstr>
      <vt:lpstr>План:</vt:lpstr>
      <vt:lpstr>Используемая литература:</vt:lpstr>
      <vt:lpstr>1.1. Понятие пересмотра Конституции:</vt:lpstr>
      <vt:lpstr>1.2. Инициаторы предложения о пересмотре:</vt:lpstr>
      <vt:lpstr>1.3. Порядок пересмотра конституции:</vt:lpstr>
      <vt:lpstr>Примечание:</vt:lpstr>
      <vt:lpstr>2.1. Понятие конституционных поправок:</vt:lpstr>
      <vt:lpstr>1.2.Инициаторы предложения о поправке:</vt:lpstr>
      <vt:lpstr>2.3. Порядок принятия конституционных поправок: </vt:lpstr>
      <vt:lpstr>2.3. Порядок принятия конституционных поправок: </vt:lpstr>
      <vt:lpstr>2.3. Порядок принятия конституционных поправок:</vt:lpstr>
      <vt:lpstr>Slide 13</vt:lpstr>
      <vt:lpstr>3. Причины пересмотра  Конституции  внесения поправок: </vt:lpstr>
      <vt:lpstr>Заключение: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пересмотра Конституции Российской Федерации  и принятия конституционных поправок</dc:title>
  <dc:creator>Идея</dc:creator>
  <cp:lastModifiedBy>Windows User</cp:lastModifiedBy>
  <cp:revision>76</cp:revision>
  <dcterms:created xsi:type="dcterms:W3CDTF">2012-11-02T16:15:27Z</dcterms:created>
  <dcterms:modified xsi:type="dcterms:W3CDTF">2018-02-01T21:06:39Z</dcterms:modified>
</cp:coreProperties>
</file>